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1" r:id="rId4"/>
    <p:sldId id="258" r:id="rId5"/>
    <p:sldId id="259" r:id="rId6"/>
    <p:sldId id="266" r:id="rId7"/>
    <p:sldId id="271" r:id="rId8"/>
    <p:sldId id="269" r:id="rId9"/>
    <p:sldId id="26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05"/>
  </p:normalViewPr>
  <p:slideViewPr>
    <p:cSldViewPr snapToGrid="0" snapToObjects="1">
      <p:cViewPr>
        <p:scale>
          <a:sx n="82" d="100"/>
          <a:sy n="82" d="100"/>
        </p:scale>
        <p:origin x="496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1ACE85-994B-4F4B-9819-BCC38B2377D6}" type="doc">
      <dgm:prSet loTypeId="urn:microsoft.com/office/officeart/2008/layout/AlternatingHexagon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0078DE7-8847-434D-8120-48B31AEECAC2}">
      <dgm:prSet phldrT="[Text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de-DE" dirty="0" smtClean="0"/>
            <a:t>Stock </a:t>
          </a:r>
          <a:r>
            <a:rPr lang="de-DE" dirty="0" err="1" smtClean="0"/>
            <a:t>market</a:t>
          </a:r>
          <a:r>
            <a:rPr lang="de-DE" dirty="0" smtClean="0"/>
            <a:t> </a:t>
          </a:r>
          <a:r>
            <a:rPr lang="de-DE" dirty="0" err="1" smtClean="0"/>
            <a:t>volume</a:t>
          </a:r>
          <a:endParaRPr lang="de-DE" dirty="0"/>
        </a:p>
      </dgm:t>
    </dgm:pt>
    <dgm:pt modelId="{5DC58479-F206-0E41-AA6A-958688149E3D}" type="parTrans" cxnId="{858B74F6-E292-BF45-B5EE-5DD626D4AB19}">
      <dgm:prSet/>
      <dgm:spPr/>
      <dgm:t>
        <a:bodyPr/>
        <a:lstStyle/>
        <a:p>
          <a:endParaRPr lang="de-DE"/>
        </a:p>
      </dgm:t>
    </dgm:pt>
    <dgm:pt modelId="{D9814CB6-20D7-E246-9CE5-F3EC8A79F23E}" type="sibTrans" cxnId="{858B74F6-E292-BF45-B5EE-5DD626D4AB19}">
      <dgm:prSet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endParaRPr lang="de-DE"/>
        </a:p>
      </dgm:t>
    </dgm:pt>
    <dgm:pt modelId="{7BA66CDF-075D-C640-A583-BC9E50AAF217}">
      <dgm:prSet phldrT="[Text]"/>
      <dgm:spPr/>
      <dgm:t>
        <a:bodyPr/>
        <a:lstStyle/>
        <a:p>
          <a:endParaRPr lang="de-DE" dirty="0"/>
        </a:p>
      </dgm:t>
    </dgm:pt>
    <dgm:pt modelId="{86345DB9-9841-D744-921E-37E863A8BF7A}" type="parTrans" cxnId="{4F91A4A0-BE13-A843-A2E2-D9AB0576CC7A}">
      <dgm:prSet/>
      <dgm:spPr/>
      <dgm:t>
        <a:bodyPr/>
        <a:lstStyle/>
        <a:p>
          <a:endParaRPr lang="de-DE"/>
        </a:p>
      </dgm:t>
    </dgm:pt>
    <dgm:pt modelId="{268BC473-BE8C-414C-A519-9A6634B3F859}" type="sibTrans" cxnId="{4F91A4A0-BE13-A843-A2E2-D9AB0576CC7A}">
      <dgm:prSet/>
      <dgm:spPr/>
      <dgm:t>
        <a:bodyPr/>
        <a:lstStyle/>
        <a:p>
          <a:endParaRPr lang="de-DE"/>
        </a:p>
      </dgm:t>
    </dgm:pt>
    <dgm:pt modelId="{2C7AABC0-6467-914C-901A-F2CAB930AA2F}">
      <dgm:prSet phldrT="[Text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de-DE" dirty="0" smtClean="0"/>
            <a:t>Google Trends</a:t>
          </a:r>
        </a:p>
        <a:p>
          <a:r>
            <a:rPr lang="de-DE" dirty="0" smtClean="0"/>
            <a:t>API</a:t>
          </a:r>
          <a:endParaRPr lang="de-DE" dirty="0"/>
        </a:p>
      </dgm:t>
    </dgm:pt>
    <dgm:pt modelId="{FB19D073-A8FA-A640-97CB-41D4DEECE798}" type="parTrans" cxnId="{6B4C64F7-4F2A-CA40-87B7-8664D712BE0C}">
      <dgm:prSet/>
      <dgm:spPr/>
      <dgm:t>
        <a:bodyPr/>
        <a:lstStyle/>
        <a:p>
          <a:endParaRPr lang="de-DE"/>
        </a:p>
      </dgm:t>
    </dgm:pt>
    <dgm:pt modelId="{7C567746-4868-2442-A668-5D5F95ACD78D}" type="sibTrans" cxnId="{6B4C64F7-4F2A-CA40-87B7-8664D712BE0C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endParaRPr lang="de-DE"/>
        </a:p>
      </dgm:t>
    </dgm:pt>
    <dgm:pt modelId="{5A3DB3B7-E9C1-4549-8487-55C6290A7BEB}">
      <dgm:prSet phldrT="[Text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de-DE" dirty="0" err="1" smtClean="0"/>
            <a:t>Based</a:t>
          </a:r>
          <a:r>
            <a:rPr lang="de-DE" dirty="0" smtClean="0"/>
            <a:t> on </a:t>
          </a:r>
          <a:r>
            <a:rPr lang="de-DE" dirty="0" err="1" smtClean="0"/>
            <a:t>trends</a:t>
          </a:r>
          <a:r>
            <a:rPr lang="de-DE" dirty="0" smtClean="0"/>
            <a:t> &amp;</a:t>
          </a:r>
          <a:r>
            <a:rPr lang="de-DE" dirty="0" err="1" smtClean="0"/>
            <a:t>finance</a:t>
          </a:r>
          <a:r>
            <a:rPr lang="de-DE" dirty="0" smtClean="0"/>
            <a:t> API</a:t>
          </a:r>
          <a:endParaRPr lang="de-DE" dirty="0"/>
        </a:p>
      </dgm:t>
    </dgm:pt>
    <dgm:pt modelId="{B07706B9-33B0-9541-945C-6213D3975686}" type="parTrans" cxnId="{A2E7AF0B-B336-E448-B554-02CB22021F39}">
      <dgm:prSet/>
      <dgm:spPr/>
      <dgm:t>
        <a:bodyPr/>
        <a:lstStyle/>
        <a:p>
          <a:endParaRPr lang="de-DE"/>
        </a:p>
      </dgm:t>
    </dgm:pt>
    <dgm:pt modelId="{2161F3E0-157F-4D4E-A442-564652918808}" type="sibTrans" cxnId="{A2E7AF0B-B336-E448-B554-02CB22021F39}">
      <dgm:prSet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endParaRPr lang="de-DE"/>
        </a:p>
      </dgm:t>
    </dgm:pt>
    <dgm:pt modelId="{BD31CBDD-3B43-FA45-A6DE-3A1455BD6A2B}" type="pres">
      <dgm:prSet presAssocID="{EA1ACE85-994B-4F4B-9819-BCC38B2377D6}" presName="Name0" presStyleCnt="0">
        <dgm:presLayoutVars>
          <dgm:chMax/>
          <dgm:chPref/>
          <dgm:dir/>
          <dgm:animLvl val="lvl"/>
        </dgm:presLayoutVars>
      </dgm:prSet>
      <dgm:spPr/>
    </dgm:pt>
    <dgm:pt modelId="{03D07EA6-A701-924B-AB5B-D4470E66FE07}" type="pres">
      <dgm:prSet presAssocID="{90078DE7-8847-434D-8120-48B31AEECAC2}" presName="composite" presStyleCnt="0"/>
      <dgm:spPr/>
    </dgm:pt>
    <dgm:pt modelId="{C141F6A9-DECD-7146-865A-771DB75704F4}" type="pres">
      <dgm:prSet presAssocID="{90078DE7-8847-434D-8120-48B31AEECAC2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9672F1D6-D3CD-3145-8C35-E2AFB02E8C37}" type="pres">
      <dgm:prSet presAssocID="{90078DE7-8847-434D-8120-48B31AEECAC2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FC719A5-C710-7742-A9DC-13908D752C9C}" type="pres">
      <dgm:prSet presAssocID="{90078DE7-8847-434D-8120-48B31AEECAC2}" presName="BalanceSpacing" presStyleCnt="0"/>
      <dgm:spPr/>
    </dgm:pt>
    <dgm:pt modelId="{E6107926-6A79-DE41-87B0-AC21E4720DDE}" type="pres">
      <dgm:prSet presAssocID="{90078DE7-8847-434D-8120-48B31AEECAC2}" presName="BalanceSpacing1" presStyleCnt="0"/>
      <dgm:spPr/>
    </dgm:pt>
    <dgm:pt modelId="{D8CD1D2E-C044-3445-AD57-B62ED035B927}" type="pres">
      <dgm:prSet presAssocID="{D9814CB6-20D7-E246-9CE5-F3EC8A79F23E}" presName="Accent1Text" presStyleLbl="node1" presStyleIdx="1" presStyleCnt="6"/>
      <dgm:spPr/>
    </dgm:pt>
    <dgm:pt modelId="{FE002CA1-CC9D-FF47-90FA-0EBF74B43BD1}" type="pres">
      <dgm:prSet presAssocID="{D9814CB6-20D7-E246-9CE5-F3EC8A79F23E}" presName="spaceBetweenRectangles" presStyleCnt="0"/>
      <dgm:spPr/>
    </dgm:pt>
    <dgm:pt modelId="{E1C5EA9B-EBB5-F949-8720-D63CC339EADE}" type="pres">
      <dgm:prSet presAssocID="{2C7AABC0-6467-914C-901A-F2CAB930AA2F}" presName="composite" presStyleCnt="0"/>
      <dgm:spPr/>
    </dgm:pt>
    <dgm:pt modelId="{E4B749FC-CC05-104D-A48A-AB5582DD152A}" type="pres">
      <dgm:prSet presAssocID="{2C7AABC0-6467-914C-901A-F2CAB930AA2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B6724A2-0890-444F-8F37-2C1FD5052929}" type="pres">
      <dgm:prSet presAssocID="{2C7AABC0-6467-914C-901A-F2CAB930AA2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024ADCF-2FC2-9849-80EA-70B2E1435DED}" type="pres">
      <dgm:prSet presAssocID="{2C7AABC0-6467-914C-901A-F2CAB930AA2F}" presName="BalanceSpacing" presStyleCnt="0"/>
      <dgm:spPr/>
    </dgm:pt>
    <dgm:pt modelId="{57FAB92E-B196-4B41-B6E5-634B1FEABFB4}" type="pres">
      <dgm:prSet presAssocID="{2C7AABC0-6467-914C-901A-F2CAB930AA2F}" presName="BalanceSpacing1" presStyleCnt="0"/>
      <dgm:spPr/>
    </dgm:pt>
    <dgm:pt modelId="{AF078C83-E3BB-3C4A-B374-C705D3774636}" type="pres">
      <dgm:prSet presAssocID="{7C567746-4868-2442-A668-5D5F95ACD78D}" presName="Accent1Text" presStyleLbl="node1" presStyleIdx="3" presStyleCnt="6"/>
      <dgm:spPr/>
    </dgm:pt>
    <dgm:pt modelId="{0011D7B4-B9B1-E04F-9EA7-E2609A8D63D8}" type="pres">
      <dgm:prSet presAssocID="{7C567746-4868-2442-A668-5D5F95ACD78D}" presName="spaceBetweenRectangles" presStyleCnt="0"/>
      <dgm:spPr/>
    </dgm:pt>
    <dgm:pt modelId="{CFE8C4B6-43AC-AE46-945E-01D77D61E48E}" type="pres">
      <dgm:prSet presAssocID="{5A3DB3B7-E9C1-4549-8487-55C6290A7BEB}" presName="composite" presStyleCnt="0"/>
      <dgm:spPr/>
    </dgm:pt>
    <dgm:pt modelId="{BDDAA52B-2EC6-334D-9AC4-E6902485278B}" type="pres">
      <dgm:prSet presAssocID="{5A3DB3B7-E9C1-4549-8487-55C6290A7BEB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2E34E14-0D5E-5D49-AC63-F1F9DE4782BC}" type="pres">
      <dgm:prSet presAssocID="{5A3DB3B7-E9C1-4549-8487-55C6290A7BEB}" presName="Childtext1" presStyleLbl="revTx" presStyleIdx="2" presStyleCnt="3" custLinFactX="-63697" custLinFactNeighborX="-100000" custLinFactNeighborY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3BD5CA6-C6EB-3045-B48C-B64DA80DBD84}" type="pres">
      <dgm:prSet presAssocID="{5A3DB3B7-E9C1-4549-8487-55C6290A7BEB}" presName="BalanceSpacing" presStyleCnt="0"/>
      <dgm:spPr/>
    </dgm:pt>
    <dgm:pt modelId="{6A837509-1987-D145-B057-1D7E154C230A}" type="pres">
      <dgm:prSet presAssocID="{5A3DB3B7-E9C1-4549-8487-55C6290A7BEB}" presName="BalanceSpacing1" presStyleCnt="0"/>
      <dgm:spPr/>
    </dgm:pt>
    <dgm:pt modelId="{30C15D50-053E-584A-AFD2-72466D8B4231}" type="pres">
      <dgm:prSet presAssocID="{2161F3E0-157F-4D4E-A442-564652918808}" presName="Accent1Text" presStyleLbl="node1" presStyleIdx="5" presStyleCnt="6"/>
      <dgm:spPr/>
    </dgm:pt>
  </dgm:ptLst>
  <dgm:cxnLst>
    <dgm:cxn modelId="{342D3340-F9F1-8040-9165-6CDF092FCAF9}" type="presOf" srcId="{90078DE7-8847-434D-8120-48B31AEECAC2}" destId="{C141F6A9-DECD-7146-865A-771DB75704F4}" srcOrd="0" destOrd="0" presId="urn:microsoft.com/office/officeart/2008/layout/AlternatingHexagons"/>
    <dgm:cxn modelId="{53383C7A-C7AA-874E-9AE3-2EC8B43A5A8C}" type="presOf" srcId="{2C7AABC0-6467-914C-901A-F2CAB930AA2F}" destId="{E4B749FC-CC05-104D-A48A-AB5582DD152A}" srcOrd="0" destOrd="0" presId="urn:microsoft.com/office/officeart/2008/layout/AlternatingHexagons"/>
    <dgm:cxn modelId="{A2E7AF0B-B336-E448-B554-02CB22021F39}" srcId="{EA1ACE85-994B-4F4B-9819-BCC38B2377D6}" destId="{5A3DB3B7-E9C1-4549-8487-55C6290A7BEB}" srcOrd="2" destOrd="0" parTransId="{B07706B9-33B0-9541-945C-6213D3975686}" sibTransId="{2161F3E0-157F-4D4E-A442-564652918808}"/>
    <dgm:cxn modelId="{4F91A4A0-BE13-A843-A2E2-D9AB0576CC7A}" srcId="{90078DE7-8847-434D-8120-48B31AEECAC2}" destId="{7BA66CDF-075D-C640-A583-BC9E50AAF217}" srcOrd="0" destOrd="0" parTransId="{86345DB9-9841-D744-921E-37E863A8BF7A}" sibTransId="{268BC473-BE8C-414C-A519-9A6634B3F859}"/>
    <dgm:cxn modelId="{858B74F6-E292-BF45-B5EE-5DD626D4AB19}" srcId="{EA1ACE85-994B-4F4B-9819-BCC38B2377D6}" destId="{90078DE7-8847-434D-8120-48B31AEECAC2}" srcOrd="0" destOrd="0" parTransId="{5DC58479-F206-0E41-AA6A-958688149E3D}" sibTransId="{D9814CB6-20D7-E246-9CE5-F3EC8A79F23E}"/>
    <dgm:cxn modelId="{6CC79A23-05E0-4E4B-B104-68885178EF26}" type="presOf" srcId="{2161F3E0-157F-4D4E-A442-564652918808}" destId="{30C15D50-053E-584A-AFD2-72466D8B4231}" srcOrd="0" destOrd="0" presId="urn:microsoft.com/office/officeart/2008/layout/AlternatingHexagons"/>
    <dgm:cxn modelId="{EC12F26C-2EAA-AE4F-B34D-09895FDA6661}" type="presOf" srcId="{7BA66CDF-075D-C640-A583-BC9E50AAF217}" destId="{9672F1D6-D3CD-3145-8C35-E2AFB02E8C37}" srcOrd="0" destOrd="0" presId="urn:microsoft.com/office/officeart/2008/layout/AlternatingHexagons"/>
    <dgm:cxn modelId="{6B4C64F7-4F2A-CA40-87B7-8664D712BE0C}" srcId="{EA1ACE85-994B-4F4B-9819-BCC38B2377D6}" destId="{2C7AABC0-6467-914C-901A-F2CAB930AA2F}" srcOrd="1" destOrd="0" parTransId="{FB19D073-A8FA-A640-97CB-41D4DEECE798}" sibTransId="{7C567746-4868-2442-A668-5D5F95ACD78D}"/>
    <dgm:cxn modelId="{16915F94-0868-4043-9B34-9731528AFFC2}" type="presOf" srcId="{D9814CB6-20D7-E246-9CE5-F3EC8A79F23E}" destId="{D8CD1D2E-C044-3445-AD57-B62ED035B927}" srcOrd="0" destOrd="0" presId="urn:microsoft.com/office/officeart/2008/layout/AlternatingHexagons"/>
    <dgm:cxn modelId="{AD930DEC-DD4B-4A49-85CE-CC459E500A78}" type="presOf" srcId="{7C567746-4868-2442-A668-5D5F95ACD78D}" destId="{AF078C83-E3BB-3C4A-B374-C705D3774636}" srcOrd="0" destOrd="0" presId="urn:microsoft.com/office/officeart/2008/layout/AlternatingHexagons"/>
    <dgm:cxn modelId="{C61A88B5-F5F9-7549-A4E8-C5F4F5864380}" type="presOf" srcId="{EA1ACE85-994B-4F4B-9819-BCC38B2377D6}" destId="{BD31CBDD-3B43-FA45-A6DE-3A1455BD6A2B}" srcOrd="0" destOrd="0" presId="urn:microsoft.com/office/officeart/2008/layout/AlternatingHexagons"/>
    <dgm:cxn modelId="{0D24AE1A-7F52-3C4A-8C88-B5610018A781}" type="presOf" srcId="{5A3DB3B7-E9C1-4549-8487-55C6290A7BEB}" destId="{BDDAA52B-2EC6-334D-9AC4-E6902485278B}" srcOrd="0" destOrd="0" presId="urn:microsoft.com/office/officeart/2008/layout/AlternatingHexagons"/>
    <dgm:cxn modelId="{F9F3BC09-F1F8-8D4B-A3FF-F8F1D1893AAA}" type="presParOf" srcId="{BD31CBDD-3B43-FA45-A6DE-3A1455BD6A2B}" destId="{03D07EA6-A701-924B-AB5B-D4470E66FE07}" srcOrd="0" destOrd="0" presId="urn:microsoft.com/office/officeart/2008/layout/AlternatingHexagons"/>
    <dgm:cxn modelId="{BEAEC773-080D-0049-93E2-6B224C3EC8FF}" type="presParOf" srcId="{03D07EA6-A701-924B-AB5B-D4470E66FE07}" destId="{C141F6A9-DECD-7146-865A-771DB75704F4}" srcOrd="0" destOrd="0" presId="urn:microsoft.com/office/officeart/2008/layout/AlternatingHexagons"/>
    <dgm:cxn modelId="{80A47660-E7A7-B442-92FC-56A99620EA0F}" type="presParOf" srcId="{03D07EA6-A701-924B-AB5B-D4470E66FE07}" destId="{9672F1D6-D3CD-3145-8C35-E2AFB02E8C37}" srcOrd="1" destOrd="0" presId="urn:microsoft.com/office/officeart/2008/layout/AlternatingHexagons"/>
    <dgm:cxn modelId="{3D434F54-3D88-F54C-B508-B287C7B9B735}" type="presParOf" srcId="{03D07EA6-A701-924B-AB5B-D4470E66FE07}" destId="{FFC719A5-C710-7742-A9DC-13908D752C9C}" srcOrd="2" destOrd="0" presId="urn:microsoft.com/office/officeart/2008/layout/AlternatingHexagons"/>
    <dgm:cxn modelId="{23CD4426-82E1-2E4A-B410-1FBC90E12DB8}" type="presParOf" srcId="{03D07EA6-A701-924B-AB5B-D4470E66FE07}" destId="{E6107926-6A79-DE41-87B0-AC21E4720DDE}" srcOrd="3" destOrd="0" presId="urn:microsoft.com/office/officeart/2008/layout/AlternatingHexagons"/>
    <dgm:cxn modelId="{573C476D-6769-754E-AEEB-D656C288A4F6}" type="presParOf" srcId="{03D07EA6-A701-924B-AB5B-D4470E66FE07}" destId="{D8CD1D2E-C044-3445-AD57-B62ED035B927}" srcOrd="4" destOrd="0" presId="urn:microsoft.com/office/officeart/2008/layout/AlternatingHexagons"/>
    <dgm:cxn modelId="{E3A62F33-78A7-424E-97EB-A9FFEA3E3017}" type="presParOf" srcId="{BD31CBDD-3B43-FA45-A6DE-3A1455BD6A2B}" destId="{FE002CA1-CC9D-FF47-90FA-0EBF74B43BD1}" srcOrd="1" destOrd="0" presId="urn:microsoft.com/office/officeart/2008/layout/AlternatingHexagons"/>
    <dgm:cxn modelId="{DA4AABDB-BD09-8C4D-B918-46EE982EFE55}" type="presParOf" srcId="{BD31CBDD-3B43-FA45-A6DE-3A1455BD6A2B}" destId="{E1C5EA9B-EBB5-F949-8720-D63CC339EADE}" srcOrd="2" destOrd="0" presId="urn:microsoft.com/office/officeart/2008/layout/AlternatingHexagons"/>
    <dgm:cxn modelId="{2B0A0016-6932-5746-AF2C-E18A189EEAD5}" type="presParOf" srcId="{E1C5EA9B-EBB5-F949-8720-D63CC339EADE}" destId="{E4B749FC-CC05-104D-A48A-AB5582DD152A}" srcOrd="0" destOrd="0" presId="urn:microsoft.com/office/officeart/2008/layout/AlternatingHexagons"/>
    <dgm:cxn modelId="{4D6C067E-4ED3-AE45-A6A9-C673B38895A0}" type="presParOf" srcId="{E1C5EA9B-EBB5-F949-8720-D63CC339EADE}" destId="{EB6724A2-0890-444F-8F37-2C1FD5052929}" srcOrd="1" destOrd="0" presId="urn:microsoft.com/office/officeart/2008/layout/AlternatingHexagons"/>
    <dgm:cxn modelId="{A1D0333D-457A-C84E-9883-2E28521AA274}" type="presParOf" srcId="{E1C5EA9B-EBB5-F949-8720-D63CC339EADE}" destId="{5024ADCF-2FC2-9849-80EA-70B2E1435DED}" srcOrd="2" destOrd="0" presId="urn:microsoft.com/office/officeart/2008/layout/AlternatingHexagons"/>
    <dgm:cxn modelId="{E8428303-1EB6-D842-9515-9D01A6BA31B1}" type="presParOf" srcId="{E1C5EA9B-EBB5-F949-8720-D63CC339EADE}" destId="{57FAB92E-B196-4B41-B6E5-634B1FEABFB4}" srcOrd="3" destOrd="0" presId="urn:microsoft.com/office/officeart/2008/layout/AlternatingHexagons"/>
    <dgm:cxn modelId="{321F1635-44DE-C44F-8975-EA03C40E3563}" type="presParOf" srcId="{E1C5EA9B-EBB5-F949-8720-D63CC339EADE}" destId="{AF078C83-E3BB-3C4A-B374-C705D3774636}" srcOrd="4" destOrd="0" presId="urn:microsoft.com/office/officeart/2008/layout/AlternatingHexagons"/>
    <dgm:cxn modelId="{2DFCF863-4774-834A-9219-4B845A80B8E7}" type="presParOf" srcId="{BD31CBDD-3B43-FA45-A6DE-3A1455BD6A2B}" destId="{0011D7B4-B9B1-E04F-9EA7-E2609A8D63D8}" srcOrd="3" destOrd="0" presId="urn:microsoft.com/office/officeart/2008/layout/AlternatingHexagons"/>
    <dgm:cxn modelId="{A5389F5B-BB13-5541-8026-3C425F184866}" type="presParOf" srcId="{BD31CBDD-3B43-FA45-A6DE-3A1455BD6A2B}" destId="{CFE8C4B6-43AC-AE46-945E-01D77D61E48E}" srcOrd="4" destOrd="0" presId="urn:microsoft.com/office/officeart/2008/layout/AlternatingHexagons"/>
    <dgm:cxn modelId="{9649F479-138F-5846-A891-18270D7EBDD4}" type="presParOf" srcId="{CFE8C4B6-43AC-AE46-945E-01D77D61E48E}" destId="{BDDAA52B-2EC6-334D-9AC4-E6902485278B}" srcOrd="0" destOrd="0" presId="urn:microsoft.com/office/officeart/2008/layout/AlternatingHexagons"/>
    <dgm:cxn modelId="{D4C4062C-58AE-6346-8FAE-A27488B75430}" type="presParOf" srcId="{CFE8C4B6-43AC-AE46-945E-01D77D61E48E}" destId="{D2E34E14-0D5E-5D49-AC63-F1F9DE4782BC}" srcOrd="1" destOrd="0" presId="urn:microsoft.com/office/officeart/2008/layout/AlternatingHexagons"/>
    <dgm:cxn modelId="{925DC565-4B23-A247-AE04-0328D2EB91CD}" type="presParOf" srcId="{CFE8C4B6-43AC-AE46-945E-01D77D61E48E}" destId="{43BD5CA6-C6EB-3045-B48C-B64DA80DBD84}" srcOrd="2" destOrd="0" presId="urn:microsoft.com/office/officeart/2008/layout/AlternatingHexagons"/>
    <dgm:cxn modelId="{44DDFA2E-1C8E-A54E-AE44-18F4648916AB}" type="presParOf" srcId="{CFE8C4B6-43AC-AE46-945E-01D77D61E48E}" destId="{6A837509-1987-D145-B057-1D7E154C230A}" srcOrd="3" destOrd="0" presId="urn:microsoft.com/office/officeart/2008/layout/AlternatingHexagons"/>
    <dgm:cxn modelId="{E4CBBB7B-6F21-194F-84E4-AE114C9B4693}" type="presParOf" srcId="{CFE8C4B6-43AC-AE46-945E-01D77D61E48E}" destId="{30C15D50-053E-584A-AFD2-72466D8B4231}" srcOrd="4" destOrd="0" presId="urn:microsoft.com/office/officeart/2008/layout/AlternatingHexagons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1F6A9-DECD-7146-865A-771DB75704F4}">
      <dsp:nvSpPr>
        <dsp:cNvPr id="0" name=""/>
        <dsp:cNvSpPr/>
      </dsp:nvSpPr>
      <dsp:spPr>
        <a:xfrm rot="5400000">
          <a:off x="3287206" y="231525"/>
          <a:ext cx="2158942" cy="1878280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2500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Stock </a:t>
          </a:r>
          <a:r>
            <a:rPr lang="de-DE" sz="2400" kern="1200" dirty="0" err="1" smtClean="0"/>
            <a:t>market</a:t>
          </a:r>
          <a:r>
            <a:rPr lang="de-DE" sz="2400" kern="1200" dirty="0" smtClean="0"/>
            <a:t> </a:t>
          </a:r>
          <a:r>
            <a:rPr lang="de-DE" sz="2400" kern="1200" dirty="0" err="1" smtClean="0"/>
            <a:t>volume</a:t>
          </a:r>
          <a:endParaRPr lang="de-DE" sz="2400" kern="1200" dirty="0"/>
        </a:p>
      </dsp:txBody>
      <dsp:txXfrm rot="-5400000">
        <a:off x="3720236" y="427629"/>
        <a:ext cx="1292882" cy="1486072"/>
      </dsp:txXfrm>
    </dsp:sp>
    <dsp:sp modelId="{9672F1D6-D3CD-3145-8C35-E2AFB02E8C37}">
      <dsp:nvSpPr>
        <dsp:cNvPr id="0" name=""/>
        <dsp:cNvSpPr/>
      </dsp:nvSpPr>
      <dsp:spPr>
        <a:xfrm>
          <a:off x="5362813" y="522983"/>
          <a:ext cx="2409380" cy="1295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400" kern="1200" dirty="0"/>
        </a:p>
      </dsp:txBody>
      <dsp:txXfrm>
        <a:off x="5362813" y="522983"/>
        <a:ext cx="2409380" cy="1295365"/>
      </dsp:txXfrm>
    </dsp:sp>
    <dsp:sp modelId="{D8CD1D2E-C044-3445-AD57-B62ED035B927}">
      <dsp:nvSpPr>
        <dsp:cNvPr id="0" name=""/>
        <dsp:cNvSpPr/>
      </dsp:nvSpPr>
      <dsp:spPr>
        <a:xfrm rot="5400000">
          <a:off x="1258663" y="231525"/>
          <a:ext cx="2158942" cy="1878280"/>
        </a:xfrm>
        <a:prstGeom prst="hexagon">
          <a:avLst>
            <a:gd name="adj" fmla="val 25000"/>
            <a:gd name="vf" fmla="val 115470"/>
          </a:avLst>
        </a:prstGeom>
        <a:solidFill>
          <a:schemeClr val="tx1">
            <a:lumMod val="85000"/>
            <a:lumOff val="1500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3600" kern="1200"/>
        </a:p>
      </dsp:txBody>
      <dsp:txXfrm rot="-5400000">
        <a:off x="1691693" y="427629"/>
        <a:ext cx="1292882" cy="1486072"/>
      </dsp:txXfrm>
    </dsp:sp>
    <dsp:sp modelId="{E4B749FC-CC05-104D-A48A-AB5582DD152A}">
      <dsp:nvSpPr>
        <dsp:cNvPr id="0" name=""/>
        <dsp:cNvSpPr/>
      </dsp:nvSpPr>
      <dsp:spPr>
        <a:xfrm rot="5400000">
          <a:off x="2269048" y="2064036"/>
          <a:ext cx="2158942" cy="1878280"/>
        </a:xfrm>
        <a:prstGeom prst="hexagon">
          <a:avLst>
            <a:gd name="adj" fmla="val 25000"/>
            <a:gd name="vf" fmla="val 115470"/>
          </a:avLst>
        </a:prstGeom>
        <a:solidFill>
          <a:schemeClr val="tx1">
            <a:lumMod val="85000"/>
            <a:lumOff val="1500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Google Trends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API</a:t>
          </a:r>
          <a:endParaRPr lang="de-DE" sz="2400" kern="1200" dirty="0"/>
        </a:p>
      </dsp:txBody>
      <dsp:txXfrm rot="-5400000">
        <a:off x="2702078" y="2260140"/>
        <a:ext cx="1292882" cy="1486072"/>
      </dsp:txXfrm>
    </dsp:sp>
    <dsp:sp modelId="{EB6724A2-0890-444F-8F37-2C1FD5052929}">
      <dsp:nvSpPr>
        <dsp:cNvPr id="0" name=""/>
        <dsp:cNvSpPr/>
      </dsp:nvSpPr>
      <dsp:spPr>
        <a:xfrm>
          <a:off x="0" y="2355493"/>
          <a:ext cx="2331658" cy="1295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78C83-E3BB-3C4A-B374-C705D3774636}">
      <dsp:nvSpPr>
        <dsp:cNvPr id="0" name=""/>
        <dsp:cNvSpPr/>
      </dsp:nvSpPr>
      <dsp:spPr>
        <a:xfrm rot="5400000">
          <a:off x="4297591" y="2064036"/>
          <a:ext cx="2158942" cy="1878280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2500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3600" kern="1200"/>
        </a:p>
      </dsp:txBody>
      <dsp:txXfrm rot="-5400000">
        <a:off x="4730621" y="2260140"/>
        <a:ext cx="1292882" cy="1486072"/>
      </dsp:txXfrm>
    </dsp:sp>
    <dsp:sp modelId="{BDDAA52B-2EC6-334D-9AC4-E6902485278B}">
      <dsp:nvSpPr>
        <dsp:cNvPr id="0" name=""/>
        <dsp:cNvSpPr/>
      </dsp:nvSpPr>
      <dsp:spPr>
        <a:xfrm rot="5400000">
          <a:off x="3287206" y="3896547"/>
          <a:ext cx="2158942" cy="1878280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2500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err="1" smtClean="0"/>
            <a:t>Based</a:t>
          </a:r>
          <a:r>
            <a:rPr lang="de-DE" sz="2400" kern="1200" dirty="0" smtClean="0"/>
            <a:t> on </a:t>
          </a:r>
          <a:r>
            <a:rPr lang="de-DE" sz="2400" kern="1200" dirty="0" err="1" smtClean="0"/>
            <a:t>trends</a:t>
          </a:r>
          <a:r>
            <a:rPr lang="de-DE" sz="2400" kern="1200" dirty="0" smtClean="0"/>
            <a:t> &amp;</a:t>
          </a:r>
          <a:r>
            <a:rPr lang="de-DE" sz="2400" kern="1200" dirty="0" err="1" smtClean="0"/>
            <a:t>finance</a:t>
          </a:r>
          <a:r>
            <a:rPr lang="de-DE" sz="2400" kern="1200" dirty="0" smtClean="0"/>
            <a:t> API</a:t>
          </a:r>
          <a:endParaRPr lang="de-DE" sz="2400" kern="1200" dirty="0"/>
        </a:p>
      </dsp:txBody>
      <dsp:txXfrm rot="-5400000">
        <a:off x="3720236" y="4092651"/>
        <a:ext cx="1292882" cy="1486072"/>
      </dsp:txXfrm>
    </dsp:sp>
    <dsp:sp modelId="{D2E34E14-0D5E-5D49-AC63-F1F9DE4782BC}">
      <dsp:nvSpPr>
        <dsp:cNvPr id="0" name=""/>
        <dsp:cNvSpPr/>
      </dsp:nvSpPr>
      <dsp:spPr>
        <a:xfrm>
          <a:off x="1418730" y="4188004"/>
          <a:ext cx="2409380" cy="1295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C15D50-053E-584A-AFD2-72466D8B4231}">
      <dsp:nvSpPr>
        <dsp:cNvPr id="0" name=""/>
        <dsp:cNvSpPr/>
      </dsp:nvSpPr>
      <dsp:spPr>
        <a:xfrm rot="5400000">
          <a:off x="1258663" y="3896547"/>
          <a:ext cx="2158942" cy="1878280"/>
        </a:xfrm>
        <a:prstGeom prst="hexagon">
          <a:avLst>
            <a:gd name="adj" fmla="val 25000"/>
            <a:gd name="vf" fmla="val 115470"/>
          </a:avLst>
        </a:prstGeom>
        <a:solidFill>
          <a:schemeClr val="tx1">
            <a:lumMod val="85000"/>
            <a:lumOff val="1500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3600" kern="1200"/>
        </a:p>
      </dsp:txBody>
      <dsp:txXfrm rot="-5400000">
        <a:off x="1691693" y="4092651"/>
        <a:ext cx="1292882" cy="1486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4ADCE-F56D-D743-9396-7F1441FA7EC3}" type="datetimeFigureOut">
              <a:rPr lang="de-DE" smtClean="0"/>
              <a:t>15.10.17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6DF2D-B62A-B44B-B0F2-48F56FC3AC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03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6DF2D-B62A-B44B-B0F2-48F56FC3AC0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897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6DF2D-B62A-B44B-B0F2-48F56FC3AC0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120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trend</a:t>
            </a:r>
            <a:r>
              <a:rPr lang="de-DE" dirty="0" smtClean="0"/>
              <a:t> score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based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tweets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hashtags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news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sources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6DF2D-B62A-B44B-B0F2-48F56FC3AC0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05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10/15/17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10/15/17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10/15/17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10/15/17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10/15/17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10/15/17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10/15/17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10/15/17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10/15/17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10/15/17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10/15/17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10/15/17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0989" y="5315589"/>
            <a:ext cx="7772400" cy="970843"/>
          </a:xfrm>
        </p:spPr>
        <p:txBody>
          <a:bodyPr>
            <a:normAutofit/>
          </a:bodyPr>
          <a:lstStyle/>
          <a:p>
            <a:r>
              <a:rPr lang="de-DE" dirty="0" smtClean="0"/>
              <a:t>HYpe4cast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449235" y="5431272"/>
            <a:ext cx="3200400" cy="917054"/>
          </a:xfrm>
        </p:spPr>
        <p:txBody>
          <a:bodyPr>
            <a:normAutofit/>
          </a:bodyPr>
          <a:lstStyle/>
          <a:p>
            <a:r>
              <a:rPr lang="de-DE" sz="2000" dirty="0" smtClean="0"/>
              <a:t>TEAM LAST</a:t>
            </a:r>
            <a:endParaRPr lang="de-DE" sz="2000" dirty="0"/>
          </a:p>
        </p:txBody>
      </p:sp>
      <p:sp>
        <p:nvSpPr>
          <p:cNvPr id="7" name="Rechteck 6"/>
          <p:cNvSpPr/>
          <p:nvPr/>
        </p:nvSpPr>
        <p:spPr>
          <a:xfrm>
            <a:off x="0" y="-206183"/>
            <a:ext cx="12192000" cy="4984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iph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5718" y="243418"/>
            <a:ext cx="8675089" cy="484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7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90" b="18831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>
            <a:normAutofit/>
          </a:bodyPr>
          <a:lstStyle/>
          <a:p>
            <a:r>
              <a:rPr lang="de-DE" dirty="0" smtClean="0"/>
              <a:t>HYpe4cast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>
            <a:normAutofit/>
          </a:bodyPr>
          <a:lstStyle/>
          <a:p>
            <a:r>
              <a:rPr lang="de-DE" sz="2000" dirty="0" smtClean="0"/>
              <a:t>TEAM LAST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16868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0" y="0"/>
            <a:ext cx="12192000" cy="53492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THE </a:t>
            </a:r>
            <a:r>
              <a:rPr lang="de-DE" dirty="0" err="1" smtClean="0">
                <a:solidFill>
                  <a:schemeClr val="bg1"/>
                </a:solidFill>
              </a:rPr>
              <a:t>team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31855" y="5818251"/>
            <a:ext cx="9504617" cy="880110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 </a:t>
            </a:r>
            <a:r>
              <a:rPr lang="de-DE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computer</a:t>
            </a:r>
            <a:r>
              <a:rPr lang="de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engineers</a:t>
            </a:r>
            <a:r>
              <a:rPr lang="de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from</a:t>
            </a:r>
            <a:r>
              <a:rPr lang="de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Sweden</a:t>
            </a:r>
            <a:r>
              <a:rPr lang="de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Germany </a:t>
            </a:r>
            <a:r>
              <a:rPr lang="de-DE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de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India</a:t>
            </a:r>
            <a:r>
              <a:rPr lang="de-DE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| </a:t>
            </a:r>
            <a:r>
              <a:rPr lang="de-DE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</a:t>
            </a:r>
            <a:r>
              <a:rPr lang="de-DE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finance</a:t>
            </a:r>
            <a:r>
              <a:rPr lang="de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background</a:t>
            </a:r>
            <a:endParaRPr lang="de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de-DE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6" name="Oval 5"/>
          <p:cNvSpPr/>
          <p:nvPr/>
        </p:nvSpPr>
        <p:spPr>
          <a:xfrm>
            <a:off x="1187936" y="2124546"/>
            <a:ext cx="2156269" cy="2156269"/>
          </a:xfrm>
          <a:prstGeom prst="ellipse">
            <a:avLst/>
          </a:prstGeo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9201722" y="2123624"/>
            <a:ext cx="2156269" cy="215626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1235963" y="4469181"/>
            <a:ext cx="9720073" cy="88011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solidFill>
                  <a:schemeClr val="bg1"/>
                </a:solidFill>
              </a:rPr>
              <a:t>     Linda	</a:t>
            </a:r>
            <a:r>
              <a:rPr lang="de-DE" dirty="0">
                <a:solidFill>
                  <a:schemeClr val="bg1"/>
                </a:solidFill>
              </a:rPr>
              <a:t>	</a:t>
            </a:r>
            <a:r>
              <a:rPr lang="de-DE" dirty="0" smtClean="0">
                <a:solidFill>
                  <a:schemeClr val="bg1"/>
                </a:solidFill>
              </a:rPr>
              <a:t>        </a:t>
            </a:r>
            <a:r>
              <a:rPr lang="de-DE" dirty="0" err="1" smtClean="0">
                <a:solidFill>
                  <a:schemeClr val="bg1"/>
                </a:solidFill>
              </a:rPr>
              <a:t>Ashih</a:t>
            </a:r>
            <a:r>
              <a:rPr lang="de-DE" dirty="0" smtClean="0">
                <a:solidFill>
                  <a:schemeClr val="bg1"/>
                </a:solidFill>
              </a:rPr>
              <a:t>		     </a:t>
            </a:r>
            <a:r>
              <a:rPr lang="de-DE" dirty="0" err="1" smtClean="0">
                <a:solidFill>
                  <a:schemeClr val="bg1"/>
                </a:solidFill>
              </a:rPr>
              <a:t>Saurabh</a:t>
            </a:r>
            <a:r>
              <a:rPr lang="de-DE" dirty="0" smtClean="0">
                <a:solidFill>
                  <a:schemeClr val="bg1"/>
                </a:solidFill>
              </a:rPr>
              <a:t> 		       Tim			</a:t>
            </a:r>
          </a:p>
          <a:p>
            <a:endParaRPr lang="de-DE" dirty="0"/>
          </a:p>
        </p:txBody>
      </p:sp>
      <p:sp>
        <p:nvSpPr>
          <p:cNvPr id="12" name="Oval 11"/>
          <p:cNvSpPr/>
          <p:nvPr/>
        </p:nvSpPr>
        <p:spPr>
          <a:xfrm>
            <a:off x="3859198" y="2123624"/>
            <a:ext cx="2156269" cy="2156269"/>
          </a:xfrm>
          <a:prstGeom prst="ellipse">
            <a:avLst/>
          </a:prstGeom>
          <a:blipFill>
            <a:blip r:embed="rId4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/>
          <p:cNvSpPr/>
          <p:nvPr/>
        </p:nvSpPr>
        <p:spPr>
          <a:xfrm>
            <a:off x="6530460" y="2084832"/>
            <a:ext cx="2156269" cy="2156269"/>
          </a:xfrm>
          <a:prstGeom prst="ellipse">
            <a:avLst/>
          </a:prstGeom>
          <a:blipFill>
            <a:blip r:embed="rId5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58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41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53365" cy="6948768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737257" y="4535447"/>
            <a:ext cx="9720072" cy="1499616"/>
          </a:xfrm>
        </p:spPr>
        <p:txBody>
          <a:bodyPr/>
          <a:lstStyle/>
          <a:p>
            <a:r>
              <a:rPr lang="de-DE" dirty="0" err="1" smtClean="0">
                <a:solidFill>
                  <a:schemeClr val="bg1"/>
                </a:solidFill>
              </a:rPr>
              <a:t>We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want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to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help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you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invest</a:t>
            </a:r>
            <a:r>
              <a:rPr lang="de-DE" dirty="0" smtClean="0">
                <a:solidFill>
                  <a:schemeClr val="bg1"/>
                </a:solidFill>
              </a:rPr>
              <a:t> in </a:t>
            </a:r>
            <a:r>
              <a:rPr lang="de-DE" dirty="0" err="1" smtClean="0">
                <a:solidFill>
                  <a:schemeClr val="bg1"/>
                </a:solidFill>
              </a:rPr>
              <a:t>the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right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stocks</a:t>
            </a:r>
            <a:r>
              <a:rPr lang="de-DE" dirty="0" smtClean="0">
                <a:solidFill>
                  <a:schemeClr val="bg1"/>
                </a:solidFill>
              </a:rPr>
              <a:t> at </a:t>
            </a:r>
            <a:r>
              <a:rPr lang="de-DE" dirty="0" err="1" smtClean="0">
                <a:solidFill>
                  <a:schemeClr val="bg1"/>
                </a:solidFill>
              </a:rPr>
              <a:t>the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right</a:t>
            </a:r>
            <a:r>
              <a:rPr lang="de-DE" dirty="0" smtClean="0">
                <a:solidFill>
                  <a:schemeClr val="bg1"/>
                </a:solidFill>
              </a:rPr>
              <a:t> time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6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6943724" y="0"/>
            <a:ext cx="534828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worked</a:t>
            </a:r>
            <a:r>
              <a:rPr lang="de-DE" dirty="0" smtClean="0"/>
              <a:t> on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7653338" y="1228397"/>
            <a:ext cx="392906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Hype4cast </a:t>
            </a:r>
            <a:r>
              <a:rPr lang="de-DE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looks</a:t>
            </a:r>
            <a:r>
              <a:rPr lang="de-DE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at </a:t>
            </a:r>
            <a:r>
              <a:rPr lang="de-DE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social</a:t>
            </a:r>
            <a:r>
              <a:rPr lang="de-DE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trends</a:t>
            </a:r>
            <a:r>
              <a:rPr lang="de-DE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using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r>
              <a:rPr lang="de-DE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ata</a:t>
            </a:r>
            <a:r>
              <a:rPr lang="de-DE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from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Google Trends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de-DE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tweets</a:t>
            </a:r>
            <a:r>
              <a:rPr lang="de-DE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de-DE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hashtags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de-DE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</a:t>
            </a:r>
            <a:r>
              <a:rPr lang="de-DE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ews</a:t>
            </a:r>
            <a:r>
              <a:rPr lang="de-DE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outlets 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compares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this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stock </a:t>
            </a:r>
            <a:r>
              <a:rPr lang="de-DE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market</a:t>
            </a:r>
            <a:r>
              <a:rPr lang="de-DE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volumes</a:t>
            </a:r>
            <a:r>
              <a:rPr lang="de-DE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order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forecast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stock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volumes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form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newfound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index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named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TVI (Trend-Volume-Index)</a:t>
            </a:r>
          </a:p>
        </p:txBody>
      </p:sp>
      <p:sp>
        <p:nvSpPr>
          <p:cNvPr id="11" name="Rechteck 10"/>
          <p:cNvSpPr/>
          <p:nvPr/>
        </p:nvSpPr>
        <p:spPr>
          <a:xfrm>
            <a:off x="-1" y="1923302"/>
            <a:ext cx="6943725" cy="2016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smtClean="0"/>
              <a:t>	</a:t>
            </a:r>
            <a:r>
              <a:rPr lang="de-DE" sz="2800" dirty="0" err="1" smtClean="0"/>
              <a:t>What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HOT </a:t>
            </a:r>
            <a:r>
              <a:rPr lang="de-DE" sz="2800" dirty="0" err="1" smtClean="0"/>
              <a:t>right</a:t>
            </a:r>
            <a:r>
              <a:rPr lang="de-DE" sz="2800" dirty="0" smtClean="0"/>
              <a:t> </a:t>
            </a:r>
            <a:r>
              <a:rPr lang="de-DE" sz="2800" dirty="0" err="1" smtClean="0"/>
              <a:t>now</a:t>
            </a:r>
            <a:r>
              <a:rPr lang="de-DE" sz="2800" dirty="0" smtClean="0"/>
              <a:t>?</a:t>
            </a:r>
            <a:endParaRPr lang="de-DE" sz="2800" dirty="0"/>
          </a:p>
        </p:txBody>
      </p:sp>
      <p:sp>
        <p:nvSpPr>
          <p:cNvPr id="12" name="Rechteck 11"/>
          <p:cNvSpPr/>
          <p:nvPr/>
        </p:nvSpPr>
        <p:spPr>
          <a:xfrm>
            <a:off x="0" y="4355858"/>
            <a:ext cx="6943725" cy="20988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dirty="0" smtClean="0"/>
              <a:t>	Can </a:t>
            </a:r>
            <a:r>
              <a:rPr lang="de-DE" sz="2800" dirty="0" err="1" smtClean="0"/>
              <a:t>trends</a:t>
            </a:r>
            <a:r>
              <a:rPr lang="de-DE" sz="2800" dirty="0" smtClean="0"/>
              <a:t> </a:t>
            </a:r>
            <a:r>
              <a:rPr lang="de-DE" sz="2800" dirty="0" err="1"/>
              <a:t>influence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stock </a:t>
            </a:r>
            <a:r>
              <a:rPr lang="de-DE" sz="2800" dirty="0" err="1"/>
              <a:t>market</a:t>
            </a:r>
            <a:r>
              <a:rPr lang="de-DE" sz="2800" dirty="0"/>
              <a:t>?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00213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2962621"/>
              </p:ext>
            </p:extLst>
          </p:nvPr>
        </p:nvGraphicFramePr>
        <p:xfrm>
          <a:off x="-1241913" y="458570"/>
          <a:ext cx="7772194" cy="6006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468726" y="992077"/>
            <a:ext cx="160569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700" b="1" dirty="0" smtClean="0">
                <a:solidFill>
                  <a:schemeClr val="bg1"/>
                </a:solidFill>
              </a:rPr>
              <a:t>Google </a:t>
            </a:r>
            <a:r>
              <a:rPr lang="de-DE" sz="2700" b="1" dirty="0" err="1" smtClean="0">
                <a:solidFill>
                  <a:schemeClr val="bg1"/>
                </a:solidFill>
              </a:rPr>
              <a:t>Finance</a:t>
            </a:r>
            <a:r>
              <a:rPr lang="de-DE" sz="2700" b="1" dirty="0" smtClean="0">
                <a:solidFill>
                  <a:schemeClr val="bg1"/>
                </a:solidFill>
              </a:rPr>
              <a:t> API</a:t>
            </a:r>
            <a:endParaRPr lang="de-DE" sz="2700" b="1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324132" y="2792332"/>
            <a:ext cx="177602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700" b="1" dirty="0" err="1" smtClean="0">
                <a:solidFill>
                  <a:schemeClr val="bg1"/>
                </a:solidFill>
              </a:rPr>
              <a:t>Searches</a:t>
            </a:r>
            <a:r>
              <a:rPr lang="de-DE" sz="2700" b="1" dirty="0" smtClean="0">
                <a:solidFill>
                  <a:schemeClr val="bg1"/>
                </a:solidFill>
              </a:rPr>
              <a:t> on </a:t>
            </a:r>
            <a:r>
              <a:rPr lang="de-DE" sz="2700" b="1" dirty="0" err="1" smtClean="0">
                <a:solidFill>
                  <a:schemeClr val="bg1"/>
                </a:solidFill>
              </a:rPr>
              <a:t>popular</a:t>
            </a:r>
            <a:r>
              <a:rPr lang="de-DE" sz="2700" b="1" dirty="0" smtClean="0">
                <a:solidFill>
                  <a:schemeClr val="bg1"/>
                </a:solidFill>
              </a:rPr>
              <a:t> </a:t>
            </a:r>
            <a:r>
              <a:rPr lang="de-DE" sz="2700" b="1" dirty="0" err="1" smtClean="0">
                <a:solidFill>
                  <a:schemeClr val="bg1"/>
                </a:solidFill>
              </a:rPr>
              <a:t>topics</a:t>
            </a:r>
            <a:endParaRPr lang="de-DE" sz="2700" b="1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39228" y="4653220"/>
            <a:ext cx="153519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700" b="1" dirty="0" smtClean="0">
                <a:solidFill>
                  <a:schemeClr val="bg1"/>
                </a:solidFill>
              </a:rPr>
              <a:t>Trend </a:t>
            </a:r>
            <a:r>
              <a:rPr lang="de-DE" sz="2700" b="1" smtClean="0">
                <a:solidFill>
                  <a:schemeClr val="bg1"/>
                </a:solidFill>
              </a:rPr>
              <a:t>Volume Index</a:t>
            </a:r>
            <a:endParaRPr lang="de-DE" sz="2700" b="1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5629835" y="-161364"/>
            <a:ext cx="6562166" cy="70193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6530281" y="2330905"/>
            <a:ext cx="494920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Trend-Volume-Index</a:t>
            </a:r>
          </a:p>
          <a:p>
            <a:pPr algn="ctr"/>
            <a:endParaRPr lang="de-DE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de-DE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 </a:t>
            </a:r>
          </a:p>
          <a:p>
            <a:pPr algn="ctr"/>
            <a:endParaRPr lang="de-DE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</a:t>
            </a:r>
            <a:r>
              <a:rPr lang="de-DE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ikelihood</a:t>
            </a:r>
            <a:r>
              <a:rPr lang="de-DE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 </a:t>
            </a:r>
            <a:r>
              <a:rPr lang="de-DE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change</a:t>
            </a:r>
            <a:r>
              <a:rPr lang="de-DE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stock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volume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dependent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on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correlations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between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previous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stock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volumes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trends</a:t>
            </a:r>
            <a:endParaRPr lang="de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60517" y="161875"/>
            <a:ext cx="6231483" cy="1499616"/>
          </a:xfrm>
        </p:spPr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building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24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-13712"/>
            <a:ext cx="7552266" cy="70599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" r="-2" b="-2"/>
          <a:stretch/>
        </p:blipFill>
        <p:spPr>
          <a:xfrm>
            <a:off x="7552266" y="-13712"/>
            <a:ext cx="4872816" cy="705997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4127" y="471509"/>
            <a:ext cx="5458630" cy="1737360"/>
          </a:xfrm>
        </p:spPr>
        <p:txBody>
          <a:bodyPr>
            <a:normAutofit/>
          </a:bodyPr>
          <a:lstStyle/>
          <a:p>
            <a:r>
              <a:rPr lang="de-DE" sz="5000" dirty="0">
                <a:solidFill>
                  <a:srgbClr val="FFFFFF"/>
                </a:solidFill>
              </a:rPr>
              <a:t>Technical </a:t>
            </a:r>
            <a:r>
              <a:rPr lang="de-DE" sz="5000" dirty="0" err="1">
                <a:solidFill>
                  <a:srgbClr val="FFFFFF"/>
                </a:solidFill>
              </a:rPr>
              <a:t>Specification</a:t>
            </a:r>
            <a:endParaRPr lang="de-DE" sz="5000" dirty="0">
              <a:solidFill>
                <a:srgbClr val="FFFFFF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04333" y="2456842"/>
            <a:ext cx="5678424" cy="5184648"/>
          </a:xfrm>
        </p:spPr>
        <p:txBody>
          <a:bodyPr>
            <a:normAutofit/>
          </a:bodyPr>
          <a:lstStyle/>
          <a:p>
            <a:r>
              <a:rPr lang="de-DE" sz="2800" dirty="0" err="1" smtClean="0">
                <a:solidFill>
                  <a:srgbClr val="FFFFFF"/>
                </a:solidFill>
              </a:rPr>
              <a:t>We</a:t>
            </a:r>
            <a:r>
              <a:rPr lang="de-DE" sz="2800" dirty="0" smtClean="0">
                <a:solidFill>
                  <a:srgbClr val="FFFFFF"/>
                </a:solidFill>
              </a:rPr>
              <a:t> </a:t>
            </a:r>
            <a:r>
              <a:rPr lang="de-DE" sz="2800" dirty="0" err="1" smtClean="0">
                <a:solidFill>
                  <a:srgbClr val="FFFFFF"/>
                </a:solidFill>
              </a:rPr>
              <a:t>used</a:t>
            </a:r>
            <a:r>
              <a:rPr lang="de-DE" sz="2800" dirty="0" smtClean="0">
                <a:solidFill>
                  <a:srgbClr val="FFFFFF"/>
                </a:solidFill>
              </a:rPr>
              <a:t> </a:t>
            </a:r>
            <a:r>
              <a:rPr lang="de-DE" sz="2800" dirty="0" err="1" smtClean="0">
                <a:solidFill>
                  <a:srgbClr val="FFFFFF"/>
                </a:solidFill>
              </a:rPr>
              <a:t>J</a:t>
            </a:r>
            <a:r>
              <a:rPr lang="de-DE" sz="2800" dirty="0" err="1" smtClean="0">
                <a:solidFill>
                  <a:srgbClr val="FFFFFF"/>
                </a:solidFill>
              </a:rPr>
              <a:t>avascript</a:t>
            </a:r>
            <a:r>
              <a:rPr lang="de-DE" sz="2800" dirty="0" smtClean="0">
                <a:solidFill>
                  <a:srgbClr val="FFFFFF"/>
                </a:solidFill>
              </a:rPr>
              <a:t> APIs </a:t>
            </a:r>
            <a:r>
              <a:rPr lang="de-DE" sz="2800" dirty="0" err="1" smtClean="0">
                <a:solidFill>
                  <a:srgbClr val="FFFFFF"/>
                </a:solidFill>
              </a:rPr>
              <a:t>to</a:t>
            </a:r>
            <a:r>
              <a:rPr lang="de-DE" sz="2800" dirty="0" smtClean="0">
                <a:solidFill>
                  <a:srgbClr val="FFFFFF"/>
                </a:solidFill>
              </a:rPr>
              <a:t> </a:t>
            </a:r>
            <a:r>
              <a:rPr lang="de-DE" sz="2800" dirty="0" err="1" smtClean="0">
                <a:solidFill>
                  <a:srgbClr val="FFFFFF"/>
                </a:solidFill>
              </a:rPr>
              <a:t>extract</a:t>
            </a:r>
            <a:r>
              <a:rPr lang="de-DE" sz="2800" dirty="0" smtClean="0">
                <a:solidFill>
                  <a:srgbClr val="FFFFFF"/>
                </a:solidFill>
              </a:rPr>
              <a:t> </a:t>
            </a:r>
            <a:r>
              <a:rPr lang="de-DE" sz="2800" dirty="0" err="1" smtClean="0">
                <a:solidFill>
                  <a:srgbClr val="FFFFFF"/>
                </a:solidFill>
              </a:rPr>
              <a:t>information</a:t>
            </a:r>
            <a:r>
              <a:rPr lang="de-DE" sz="2800" dirty="0" smtClean="0">
                <a:solidFill>
                  <a:srgbClr val="FFFFFF"/>
                </a:solidFill>
              </a:rPr>
              <a:t> </a:t>
            </a:r>
            <a:r>
              <a:rPr lang="de-DE" sz="2800" dirty="0" err="1">
                <a:solidFill>
                  <a:srgbClr val="FFFFFF"/>
                </a:solidFill>
              </a:rPr>
              <a:t>into</a:t>
            </a:r>
            <a:r>
              <a:rPr lang="de-DE" sz="2800" dirty="0">
                <a:solidFill>
                  <a:srgbClr val="FFFFFF"/>
                </a:solidFill>
              </a:rPr>
              <a:t> JSON </a:t>
            </a:r>
            <a:r>
              <a:rPr lang="de-DE" sz="2800" dirty="0" err="1">
                <a:solidFill>
                  <a:srgbClr val="FFFFFF"/>
                </a:solidFill>
              </a:rPr>
              <a:t>tables</a:t>
            </a:r>
            <a:r>
              <a:rPr lang="de-DE" sz="2800" dirty="0">
                <a:solidFill>
                  <a:srgbClr val="FFFFFF"/>
                </a:solidFill>
              </a:rPr>
              <a:t> </a:t>
            </a:r>
            <a:r>
              <a:rPr lang="de-DE" sz="2800" dirty="0" err="1">
                <a:solidFill>
                  <a:srgbClr val="FFFFFF"/>
                </a:solidFill>
              </a:rPr>
              <a:t>which</a:t>
            </a:r>
            <a:r>
              <a:rPr lang="de-DE" sz="2800" dirty="0">
                <a:solidFill>
                  <a:srgbClr val="FFFFFF"/>
                </a:solidFill>
              </a:rPr>
              <a:t> </a:t>
            </a:r>
            <a:r>
              <a:rPr lang="de-DE" sz="2800" dirty="0" err="1">
                <a:solidFill>
                  <a:srgbClr val="FFFFFF"/>
                </a:solidFill>
              </a:rPr>
              <a:t>we</a:t>
            </a:r>
            <a:r>
              <a:rPr lang="de-DE" sz="2800" dirty="0">
                <a:solidFill>
                  <a:srgbClr val="FFFFFF"/>
                </a:solidFill>
              </a:rPr>
              <a:t> </a:t>
            </a:r>
            <a:r>
              <a:rPr lang="de-DE" sz="2800" dirty="0" err="1">
                <a:solidFill>
                  <a:srgbClr val="FFFFFF"/>
                </a:solidFill>
              </a:rPr>
              <a:t>later</a:t>
            </a:r>
            <a:r>
              <a:rPr lang="de-DE" sz="2800" dirty="0">
                <a:solidFill>
                  <a:srgbClr val="FFFFFF"/>
                </a:solidFill>
              </a:rPr>
              <a:t> </a:t>
            </a:r>
            <a:r>
              <a:rPr lang="de-DE" sz="2800" dirty="0" err="1">
                <a:solidFill>
                  <a:srgbClr val="FFFFFF"/>
                </a:solidFill>
              </a:rPr>
              <a:t>import</a:t>
            </a:r>
            <a:r>
              <a:rPr lang="de-DE" sz="2800" dirty="0">
                <a:solidFill>
                  <a:srgbClr val="FFFFFF"/>
                </a:solidFill>
              </a:rPr>
              <a:t> </a:t>
            </a:r>
            <a:r>
              <a:rPr lang="de-DE" sz="2800" dirty="0" err="1">
                <a:solidFill>
                  <a:srgbClr val="FFFFFF"/>
                </a:solidFill>
              </a:rPr>
              <a:t>into</a:t>
            </a:r>
            <a:r>
              <a:rPr lang="de-DE" sz="2800" dirty="0">
                <a:solidFill>
                  <a:srgbClr val="FFFFFF"/>
                </a:solidFill>
              </a:rPr>
              <a:t> Tableau </a:t>
            </a:r>
            <a:r>
              <a:rPr lang="de-DE" sz="2800" dirty="0" err="1" smtClean="0">
                <a:solidFill>
                  <a:srgbClr val="FFFFFF"/>
                </a:solidFill>
              </a:rPr>
              <a:t>software</a:t>
            </a:r>
            <a:r>
              <a:rPr lang="de-DE" sz="2800" dirty="0" smtClean="0">
                <a:solidFill>
                  <a:srgbClr val="FFFFFF"/>
                </a:solidFill>
              </a:rPr>
              <a:t>. </a:t>
            </a:r>
          </a:p>
          <a:p>
            <a:endParaRPr lang="de-DE" sz="2800" dirty="0" smtClean="0">
              <a:solidFill>
                <a:srgbClr val="FFFFFF"/>
              </a:solidFill>
            </a:endParaRPr>
          </a:p>
          <a:p>
            <a:r>
              <a:rPr lang="de-DE" sz="2800" dirty="0" smtClean="0">
                <a:solidFill>
                  <a:srgbClr val="FFFFFF"/>
                </a:solidFill>
              </a:rPr>
              <a:t>Tableau </a:t>
            </a:r>
            <a:r>
              <a:rPr lang="de-DE" sz="2800" dirty="0" err="1" smtClean="0">
                <a:solidFill>
                  <a:srgbClr val="FFFFFF"/>
                </a:solidFill>
              </a:rPr>
              <a:t>then</a:t>
            </a:r>
            <a:r>
              <a:rPr lang="de-DE" sz="2800" dirty="0" smtClean="0">
                <a:solidFill>
                  <a:srgbClr val="FFFFFF"/>
                </a:solidFill>
              </a:rPr>
              <a:t> </a:t>
            </a:r>
            <a:r>
              <a:rPr lang="de-DE" sz="2800" dirty="0" err="1" smtClean="0">
                <a:solidFill>
                  <a:srgbClr val="FFFFFF"/>
                </a:solidFill>
              </a:rPr>
              <a:t>creates</a:t>
            </a:r>
            <a:r>
              <a:rPr lang="de-DE" sz="2800" dirty="0" smtClean="0">
                <a:solidFill>
                  <a:srgbClr val="FFFFFF"/>
                </a:solidFill>
              </a:rPr>
              <a:t> </a:t>
            </a:r>
            <a:r>
              <a:rPr lang="de-DE" sz="2800" dirty="0" err="1" smtClean="0">
                <a:solidFill>
                  <a:srgbClr val="FFFFFF"/>
                </a:solidFill>
              </a:rPr>
              <a:t>beautiful</a:t>
            </a:r>
            <a:r>
              <a:rPr lang="de-DE" sz="2800" dirty="0" smtClean="0">
                <a:solidFill>
                  <a:srgbClr val="FFFFFF"/>
                </a:solidFill>
              </a:rPr>
              <a:t> </a:t>
            </a:r>
            <a:r>
              <a:rPr lang="de-DE" sz="2800" dirty="0" err="1" smtClean="0">
                <a:solidFill>
                  <a:srgbClr val="FFFFFF"/>
                </a:solidFill>
              </a:rPr>
              <a:t>graphs</a:t>
            </a:r>
            <a:r>
              <a:rPr lang="de-DE" sz="2800" dirty="0" smtClean="0">
                <a:solidFill>
                  <a:srgbClr val="FFFFFF"/>
                </a:solidFill>
              </a:rPr>
              <a:t> </a:t>
            </a:r>
            <a:r>
              <a:rPr lang="de-DE" sz="2800" dirty="0" err="1" smtClean="0">
                <a:solidFill>
                  <a:srgbClr val="FFFFFF"/>
                </a:solidFill>
              </a:rPr>
              <a:t>that</a:t>
            </a:r>
            <a:r>
              <a:rPr lang="de-DE" sz="2800" dirty="0" smtClean="0">
                <a:solidFill>
                  <a:srgbClr val="FFFFFF"/>
                </a:solidFill>
              </a:rPr>
              <a:t> </a:t>
            </a:r>
            <a:r>
              <a:rPr lang="de-DE" sz="2800" dirty="0" err="1" smtClean="0">
                <a:solidFill>
                  <a:srgbClr val="FFFFFF"/>
                </a:solidFill>
              </a:rPr>
              <a:t>you</a:t>
            </a:r>
            <a:r>
              <a:rPr lang="de-DE" sz="2800" dirty="0" smtClean="0">
                <a:solidFill>
                  <a:srgbClr val="FFFFFF"/>
                </a:solidFill>
              </a:rPr>
              <a:t> </a:t>
            </a:r>
            <a:r>
              <a:rPr lang="de-DE" sz="2800" dirty="0" err="1" smtClean="0">
                <a:solidFill>
                  <a:srgbClr val="FFFFFF"/>
                </a:solidFill>
              </a:rPr>
              <a:t>can</a:t>
            </a:r>
            <a:r>
              <a:rPr lang="de-DE" sz="2800" dirty="0" smtClean="0">
                <a:solidFill>
                  <a:srgbClr val="FFFFFF"/>
                </a:solidFill>
              </a:rPr>
              <a:t> </a:t>
            </a:r>
            <a:r>
              <a:rPr lang="de-DE" sz="2800" dirty="0" err="1" smtClean="0">
                <a:solidFill>
                  <a:srgbClr val="FFFFFF"/>
                </a:solidFill>
              </a:rPr>
              <a:t>use</a:t>
            </a:r>
            <a:r>
              <a:rPr lang="de-DE" sz="2800" dirty="0" smtClean="0">
                <a:solidFill>
                  <a:srgbClr val="FFFFFF"/>
                </a:solidFill>
              </a:rPr>
              <a:t> </a:t>
            </a:r>
            <a:r>
              <a:rPr lang="de-DE" sz="2800" dirty="0" err="1" smtClean="0">
                <a:solidFill>
                  <a:srgbClr val="FFFFFF"/>
                </a:solidFill>
              </a:rPr>
              <a:t>to</a:t>
            </a:r>
            <a:r>
              <a:rPr lang="de-DE" sz="2800" dirty="0" smtClean="0">
                <a:solidFill>
                  <a:srgbClr val="FFFFFF"/>
                </a:solidFill>
              </a:rPr>
              <a:t> </a:t>
            </a:r>
            <a:r>
              <a:rPr lang="de-DE" sz="2800" dirty="0" err="1" smtClean="0">
                <a:solidFill>
                  <a:srgbClr val="FFFFFF"/>
                </a:solidFill>
              </a:rPr>
              <a:t>make</a:t>
            </a:r>
            <a:r>
              <a:rPr lang="de-DE" sz="2800" dirty="0" smtClean="0">
                <a:solidFill>
                  <a:srgbClr val="FFFFFF"/>
                </a:solidFill>
              </a:rPr>
              <a:t> a </a:t>
            </a:r>
            <a:r>
              <a:rPr lang="de-DE" sz="2800" dirty="0" err="1" smtClean="0">
                <a:solidFill>
                  <a:srgbClr val="FFFFFF"/>
                </a:solidFill>
              </a:rPr>
              <a:t>decision</a:t>
            </a:r>
            <a:r>
              <a:rPr lang="de-DE" sz="2800" dirty="0" smtClean="0">
                <a:solidFill>
                  <a:srgbClr val="FFFFFF"/>
                </a:solidFill>
              </a:rPr>
              <a:t>.</a:t>
            </a:r>
            <a:endParaRPr lang="de-DE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2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29" y="1063805"/>
            <a:ext cx="7978183" cy="49046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feld 1"/>
              <p:cNvSpPr txBox="1"/>
              <p:nvPr/>
            </p:nvSpPr>
            <p:spPr>
              <a:xfrm>
                <a:off x="7406923" y="4165147"/>
                <a:ext cx="4603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Vol</a:t>
                </a:r>
                <a:r>
                  <a:rPr lang="de-DE" sz="2000" baseline="-25000" dirty="0" err="1" smtClean="0">
                    <a:latin typeface="Cambria Math" charset="0"/>
                    <a:ea typeface="Cambria Math" charset="0"/>
                    <a:cs typeface="Cambria Math" charset="0"/>
                  </a:rPr>
                  <a:t>predict</a:t>
                </a:r>
                <a:r>
                  <a:rPr lang="de-DE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(time</a:t>
                </a:r>
                <a:r>
                  <a:rPr lang="de-DE" sz="2000" dirty="0" smtClean="0"/>
                  <a:t>)</a:t>
                </a:r>
                <a14:m>
                  <m:oMath xmlns:m="http://schemas.openxmlformats.org/officeDocument/2006/math">
                    <m:r>
                      <a:rPr lang="mr-IN" sz="2000" i="1" smtClean="0">
                        <a:latin typeface="Cambria Math" charset="0"/>
                      </a:rPr>
                      <m:t>=</m:t>
                    </m:r>
                    <m:r>
                      <a:rPr lang="de-DE" sz="2000" b="0" i="1" smtClean="0">
                        <a:latin typeface="Cambria Math" charset="0"/>
                      </a:rPr>
                      <m:t>𝐻</m:t>
                    </m:r>
                    <m:r>
                      <a:rPr lang="de-DE" sz="2000" b="0" i="1" baseline="-25000" smtClean="0">
                        <a:latin typeface="Cambria Math" charset="0"/>
                      </a:rPr>
                      <m:t>𝑖</m:t>
                    </m:r>
                    <m:r>
                      <a:rPr lang="de-DE" sz="2000" b="0" i="1" smtClean="0">
                        <a:latin typeface="Cambria Math" charset="0"/>
                      </a:rPr>
                      <m:t>(</m:t>
                    </m:r>
                    <m:r>
                      <a:rPr lang="de-DE" sz="2000" b="0" i="1" smtClean="0">
                        <a:latin typeface="Cambria Math" charset="0"/>
                      </a:rPr>
                      <m:t>𝑡𝑖𝑚𝑒</m:t>
                    </m:r>
                    <m:r>
                      <a:rPr lang="de-DE" sz="2000" b="0" i="1" smtClean="0">
                        <a:latin typeface="Cambria Math" charset="0"/>
                      </a:rPr>
                      <m:t>)</m:t>
                    </m:r>
                    <m:func>
                      <m:funcPr>
                        <m:ctrlPr>
                          <a:rPr lang="mr-IN" sz="200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a:rPr lang="de-DE" sz="2000" b="0" i="1" smtClean="0">
                            <a:latin typeface="Cambria Math" charset="0"/>
                          </a:rPr>
                          <m:t>∗</m:t>
                        </m:r>
                      </m:fName>
                      <m:e>
                        <m:r>
                          <a:rPr lang="de-DE" sz="2000" b="0" i="1" smtClean="0">
                            <a:latin typeface="Cambria Math" charset="0"/>
                          </a:rPr>
                          <m:t>𝑉𝑜𝑙</m:t>
                        </m:r>
                        <m:d>
                          <m:dPr>
                            <m:ctrlPr>
                              <a:rPr lang="mr-IN" sz="200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DE" sz="2000" b="0" i="1" smtClean="0">
                                <a:latin typeface="Cambria Math" charset="0"/>
                              </a:rPr>
                              <m:t>𝑡𝑖𝑚𝑒</m:t>
                            </m:r>
                            <m:r>
                              <a:rPr lang="de-DE" sz="2000" b="0" i="1" smtClean="0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</m:func>
                  </m:oMath>
                </a14:m>
                <a:endParaRPr lang="de-DE" sz="2000" dirty="0"/>
              </a:p>
            </p:txBody>
          </p:sp>
        </mc:Choice>
        <mc:Fallback>
          <p:sp>
            <p:nvSpPr>
              <p:cNvPr id="2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923" y="4165147"/>
                <a:ext cx="4603120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3311" t="-27451" b="-509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214945" y="2294068"/>
                <a:ext cx="4586859" cy="6408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000" i="1" smtClean="0">
                          <a:latin typeface="Cambria Math" charset="0"/>
                        </a:rPr>
                        <m:t>H</m:t>
                      </m:r>
                      <m:r>
                        <a:rPr lang="de-DE" sz="2000" b="0" i="1" baseline="-25000" smtClean="0">
                          <a:latin typeface="Cambria Math" charset="0"/>
                        </a:rPr>
                        <m:t>𝑖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charset="0"/>
                            </a:rPr>
                            <m:t>𝑡𝑖𝑚𝑒</m:t>
                          </m:r>
                        </m:e>
                      </m:d>
                      <m:r>
                        <a:rPr lang="de-DE" sz="20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charset="0"/>
                            </a:rPr>
                            <m:t>h𝑖𝑡𝑠</m:t>
                          </m:r>
                          <m:r>
                            <a:rPr lang="de-DE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charset="0"/>
                            </a:rPr>
                            <m:t>𝑡𝑖𝑚𝑒</m:t>
                          </m:r>
                          <m:r>
                            <a:rPr lang="de-DE" sz="20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charset="0"/>
                            </a:rPr>
                            <m:t>𝑎𝑣𝑔𝐻𝑖𝑡𝑠𝑃𝑎𝑠𝑡𝑊𝑒𝑒𝑘</m:t>
                          </m:r>
                          <m:r>
                            <a:rPr lang="de-DE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charset="0"/>
                            </a:rPr>
                            <m:t>𝑡𝑖𝑚𝑒</m:t>
                          </m:r>
                          <m:r>
                            <a:rPr lang="de-DE" sz="20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945" y="2294068"/>
                <a:ext cx="4586859" cy="6408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3"/>
              <p:cNvSpPr txBox="1"/>
              <p:nvPr/>
            </p:nvSpPr>
            <p:spPr>
              <a:xfrm>
                <a:off x="7014402" y="3158051"/>
                <a:ext cx="4392350" cy="6408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000" i="1" smtClean="0">
                          <a:latin typeface="Cambria Math" charset="0"/>
                        </a:rPr>
                        <m:t>T</m:t>
                      </m:r>
                      <m:r>
                        <a:rPr lang="de-DE" sz="2000" b="0" i="1" smtClean="0">
                          <a:latin typeface="Cambria Math" charset="0"/>
                        </a:rPr>
                        <m:t>𝑉𝐼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charset="0"/>
                            </a:rPr>
                            <m:t>𝑡𝑖𝑚𝑒</m:t>
                          </m:r>
                        </m:e>
                      </m:d>
                      <m:r>
                        <a:rPr lang="de-DE" sz="20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charset="0"/>
                            </a:rPr>
                            <m:t>𝑉𝑜𝑙</m:t>
                          </m:r>
                          <m:r>
                            <a:rPr lang="de-DE" sz="2000" b="0" i="1" baseline="-25000" smtClean="0">
                              <a:latin typeface="Cambria Math" charset="0"/>
                            </a:rPr>
                            <m:t>𝑝𝑟𝑒𝑑𝑖𝑐𝑡</m:t>
                          </m:r>
                          <m:r>
                            <a:rPr lang="de-DE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charset="0"/>
                            </a:rPr>
                            <m:t>𝑡𝑖𝑚𝑒</m:t>
                          </m:r>
                          <m:r>
                            <a:rPr lang="de-DE" sz="20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charset="0"/>
                            </a:rPr>
                            <m:t>𝑎𝑣𝑔𝑉𝑜𝑙𝑢𝑚𝑒</m:t>
                          </m:r>
                          <m:r>
                            <a:rPr lang="de-DE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de-DE" sz="2000" b="0" i="1" smtClean="0">
                              <a:latin typeface="Cambria Math" charset="0"/>
                            </a:rPr>
                            <m:t>𝑡𝑖𝑚𝑒</m:t>
                          </m:r>
                          <m:r>
                            <a:rPr lang="de-DE" sz="20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402" y="3158051"/>
                <a:ext cx="4392350" cy="64081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el 1"/>
          <p:cNvSpPr txBox="1">
            <a:spLocks/>
          </p:cNvSpPr>
          <p:nvPr/>
        </p:nvSpPr>
        <p:spPr>
          <a:xfrm>
            <a:off x="8764455" y="794452"/>
            <a:ext cx="2829179" cy="14996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The </a:t>
            </a:r>
            <a:r>
              <a:rPr lang="de-DE" dirty="0" err="1" smtClean="0"/>
              <a:t>Math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57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476427" y="644349"/>
            <a:ext cx="34561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 smtClean="0"/>
              <a:t>You</a:t>
            </a:r>
            <a:r>
              <a:rPr lang="de-DE" sz="3600" dirty="0" smtClean="0"/>
              <a:t> </a:t>
            </a:r>
            <a:r>
              <a:rPr lang="de-DE" sz="3600" dirty="0" err="1" smtClean="0"/>
              <a:t>get</a:t>
            </a:r>
            <a:r>
              <a:rPr lang="de-DE" sz="3600" dirty="0" smtClean="0"/>
              <a:t> real time </a:t>
            </a:r>
            <a:r>
              <a:rPr lang="de-DE" sz="3600" dirty="0" err="1" smtClean="0"/>
              <a:t>information</a:t>
            </a:r>
            <a:r>
              <a:rPr lang="de-DE" sz="3600" dirty="0" smtClean="0"/>
              <a:t> </a:t>
            </a:r>
            <a:r>
              <a:rPr lang="de-DE" sz="3600" dirty="0" err="1" smtClean="0"/>
              <a:t>about</a:t>
            </a:r>
            <a:r>
              <a:rPr lang="de-DE" sz="3600" dirty="0" smtClean="0"/>
              <a:t> </a:t>
            </a:r>
            <a:r>
              <a:rPr lang="de-DE" sz="3600" dirty="0" err="1" smtClean="0"/>
              <a:t>hot</a:t>
            </a:r>
            <a:r>
              <a:rPr lang="de-DE" sz="3600" dirty="0" smtClean="0"/>
              <a:t> </a:t>
            </a:r>
            <a:r>
              <a:rPr lang="de-DE" sz="3600" dirty="0" err="1" smtClean="0"/>
              <a:t>trends</a:t>
            </a:r>
            <a:endParaRPr lang="de-DE" sz="3600" dirty="0"/>
          </a:p>
        </p:txBody>
      </p:sp>
      <p:sp>
        <p:nvSpPr>
          <p:cNvPr id="3" name="Textfeld 2"/>
          <p:cNvSpPr txBox="1"/>
          <p:nvPr/>
        </p:nvSpPr>
        <p:spPr>
          <a:xfrm>
            <a:off x="1020305" y="2849105"/>
            <a:ext cx="34561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dirty="0" smtClean="0"/>
              <a:t>YOUR BENEFITS</a:t>
            </a:r>
            <a:endParaRPr lang="de-DE" sz="5000" dirty="0"/>
          </a:p>
        </p:txBody>
      </p:sp>
      <p:sp>
        <p:nvSpPr>
          <p:cNvPr id="4" name="Textfeld 3"/>
          <p:cNvSpPr txBox="1"/>
          <p:nvPr/>
        </p:nvSpPr>
        <p:spPr>
          <a:xfrm>
            <a:off x="8392331" y="4661075"/>
            <a:ext cx="34561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/>
              <a:t>U</a:t>
            </a:r>
            <a:r>
              <a:rPr lang="de-DE" sz="3600" dirty="0" err="1" smtClean="0"/>
              <a:t>se</a:t>
            </a:r>
            <a:r>
              <a:rPr lang="de-DE" sz="3600" dirty="0" smtClean="0"/>
              <a:t> </a:t>
            </a:r>
            <a:r>
              <a:rPr lang="de-DE" sz="3600" dirty="0" err="1" smtClean="0"/>
              <a:t>knowledge</a:t>
            </a:r>
            <a:r>
              <a:rPr lang="de-DE" sz="3600" dirty="0" smtClean="0"/>
              <a:t> </a:t>
            </a:r>
            <a:r>
              <a:rPr lang="de-DE" sz="3600" dirty="0" err="1" smtClean="0"/>
              <a:t>to</a:t>
            </a:r>
            <a:r>
              <a:rPr lang="de-DE" sz="3600" dirty="0" smtClean="0"/>
              <a:t> </a:t>
            </a:r>
            <a:r>
              <a:rPr lang="de-DE" sz="3600" dirty="0" err="1" smtClean="0"/>
              <a:t>invest</a:t>
            </a:r>
            <a:r>
              <a:rPr lang="de-DE" sz="3600" dirty="0" smtClean="0"/>
              <a:t> in </a:t>
            </a:r>
            <a:r>
              <a:rPr lang="de-DE" sz="3600" dirty="0" err="1" smtClean="0"/>
              <a:t>the</a:t>
            </a:r>
            <a:r>
              <a:rPr lang="de-DE" sz="3600" dirty="0" smtClean="0"/>
              <a:t> </a:t>
            </a:r>
            <a:r>
              <a:rPr lang="de-DE" sz="3600" dirty="0" err="1" smtClean="0"/>
              <a:t>right</a:t>
            </a:r>
            <a:r>
              <a:rPr lang="de-DE" sz="3600" dirty="0" smtClean="0"/>
              <a:t> stock</a:t>
            </a:r>
            <a:endParaRPr lang="de-DE" sz="3600" dirty="0"/>
          </a:p>
        </p:txBody>
      </p:sp>
      <p:sp>
        <p:nvSpPr>
          <p:cNvPr id="5" name="Textfeld 4"/>
          <p:cNvSpPr txBox="1"/>
          <p:nvPr/>
        </p:nvSpPr>
        <p:spPr>
          <a:xfrm>
            <a:off x="6274229" y="2524949"/>
            <a:ext cx="34561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 smtClean="0"/>
              <a:t>You</a:t>
            </a:r>
            <a:r>
              <a:rPr lang="de-DE" sz="3600" dirty="0" smtClean="0"/>
              <a:t> </a:t>
            </a:r>
            <a:r>
              <a:rPr lang="de-DE" sz="3600" dirty="0" err="1" smtClean="0"/>
              <a:t>know</a:t>
            </a:r>
            <a:r>
              <a:rPr lang="de-DE" sz="3600" dirty="0" smtClean="0"/>
              <a:t> </a:t>
            </a:r>
            <a:r>
              <a:rPr lang="de-DE" sz="3600" dirty="0" err="1" smtClean="0"/>
              <a:t>what</a:t>
            </a:r>
            <a:r>
              <a:rPr lang="de-DE" sz="3600" dirty="0" smtClean="0"/>
              <a:t> will happen </a:t>
            </a:r>
            <a:r>
              <a:rPr lang="de-DE" sz="3600" dirty="0" err="1" smtClean="0"/>
              <a:t>next</a:t>
            </a:r>
            <a:r>
              <a:rPr lang="de-DE" sz="3600" dirty="0" smtClean="0"/>
              <a:t> on </a:t>
            </a:r>
            <a:r>
              <a:rPr lang="de-DE" sz="3600" dirty="0" err="1" smtClean="0"/>
              <a:t>the</a:t>
            </a:r>
            <a:r>
              <a:rPr lang="de-DE" sz="3600" dirty="0" smtClean="0"/>
              <a:t> </a:t>
            </a:r>
            <a:r>
              <a:rPr lang="de-DE" sz="3600" dirty="0" err="1" smtClean="0"/>
              <a:t>market</a:t>
            </a:r>
            <a:endParaRPr lang="de-DE" sz="3600" dirty="0"/>
          </a:p>
        </p:txBody>
      </p:sp>
      <p:cxnSp>
        <p:nvCxnSpPr>
          <p:cNvPr id="8" name="Gerade Verbindung 7"/>
          <p:cNvCxnSpPr/>
          <p:nvPr/>
        </p:nvCxnSpPr>
        <p:spPr>
          <a:xfrm>
            <a:off x="4045058" y="-286485"/>
            <a:ext cx="0" cy="737719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00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CD2B798-7994-4548-A2BE-4AEF9C1A5F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xmlns="" id="{E6162320-3B67-42BB-AF9D-939326E6489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6722E143-84C1-4F95-937C-78B92D2811C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6" b="6262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/>
              <a:t>What’s next for hype4cast</a:t>
            </a:r>
          </a:p>
        </p:txBody>
      </p:sp>
    </p:spTree>
    <p:extLst>
      <p:ext uri="{BB962C8B-B14F-4D97-AF65-F5344CB8AC3E}">
        <p14:creationId xmlns:p14="http://schemas.microsoft.com/office/powerpoint/2010/main" val="392565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263</Words>
  <Application>Microsoft Macintosh PowerPoint</Application>
  <PresentationFormat>Breitbild</PresentationFormat>
  <Paragraphs>42</Paragraphs>
  <Slides>10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Calibri</vt:lpstr>
      <vt:lpstr>Cambria Math</vt:lpstr>
      <vt:lpstr>Mangal</vt:lpstr>
      <vt:lpstr>Tw Cen MT</vt:lpstr>
      <vt:lpstr>Tw Cen MT Condensed</vt:lpstr>
      <vt:lpstr>Wingdings 3</vt:lpstr>
      <vt:lpstr>Integral</vt:lpstr>
      <vt:lpstr>HYpe4cast</vt:lpstr>
      <vt:lpstr>THE team</vt:lpstr>
      <vt:lpstr>We want to help you invest in the right stocks at the right time</vt:lpstr>
      <vt:lpstr>WHAt we worked on</vt:lpstr>
      <vt:lpstr>How we are building this</vt:lpstr>
      <vt:lpstr>Technical Specification</vt:lpstr>
      <vt:lpstr>PowerPoint-Präsentation</vt:lpstr>
      <vt:lpstr>PowerPoint-Präsentation</vt:lpstr>
      <vt:lpstr>What’s next for hype4cast</vt:lpstr>
      <vt:lpstr>HYpe4cast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HYpe4cast</dc:title>
  <dc:creator>linda58@web.de</dc:creator>
  <cp:lastModifiedBy>linda58@web.de</cp:lastModifiedBy>
  <cp:revision>36</cp:revision>
  <cp:lastPrinted>2017-10-15T04:36:55Z</cp:lastPrinted>
  <dcterms:created xsi:type="dcterms:W3CDTF">2017-10-15T00:35:14Z</dcterms:created>
  <dcterms:modified xsi:type="dcterms:W3CDTF">2017-10-15T04:51:58Z</dcterms:modified>
</cp:coreProperties>
</file>